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5"/>
  </p:sldMasterIdLst>
  <p:notesMasterIdLst>
    <p:notesMasterId r:id="rId9"/>
  </p:notesMasterIdLst>
  <p:handoutMasterIdLst>
    <p:handoutMasterId r:id="rId10"/>
  </p:handoutMasterIdLst>
  <p:sldIdLst>
    <p:sldId id="264" r:id="rId6"/>
    <p:sldId id="289" r:id="rId7"/>
    <p:sldId id="290" r:id="rId8"/>
  </p:sldIdLst>
  <p:sldSz cx="9144000" cy="6858000" type="screen4x3"/>
  <p:notesSz cx="9872663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07B2F-6A43-4F81-AE16-3CB8DC237E6F}" v="48" dt="2022-04-05T15:06:22.4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93" autoAdjust="0"/>
    <p:restoredTop sz="95084" autoAdjust="0"/>
  </p:normalViewPr>
  <p:slideViewPr>
    <p:cSldViewPr>
      <p:cViewPr varScale="1">
        <p:scale>
          <a:sx n="79" d="100"/>
          <a:sy n="79" d="100"/>
        </p:scale>
        <p:origin x="1286" y="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98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CD54B-BA35-E74C-A707-269E415D3CE8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592796" y="6456218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9456-E936-774A-958C-C00FC3B39C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86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C07F-8D8D-4225-83CB-641155BF0171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593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220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592796" y="6456220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F4CE-1563-463F-8E85-CEAF28828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42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2682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67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201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97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3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PPT istituzionale slide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197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8756" y="825699"/>
            <a:ext cx="8086486" cy="392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cs typeface="Titillium-Semibold"/>
              </a:defRPr>
            </a:lvl1pPr>
          </a:lstStyle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6757199"/>
            <a:ext cx="9144000" cy="100965"/>
          </a:xfrm>
          <a:custGeom>
            <a:avLst/>
            <a:gdLst/>
            <a:ahLst/>
            <a:cxnLst/>
            <a:rect l="l" t="t" r="r" b="b"/>
            <a:pathLst>
              <a:path w="9144000" h="100965">
                <a:moveTo>
                  <a:pt x="0" y="100799"/>
                </a:moveTo>
                <a:lnTo>
                  <a:pt x="9144000" y="100799"/>
                </a:lnTo>
                <a:lnTo>
                  <a:pt x="9144000" y="0"/>
                </a:lnTo>
                <a:lnTo>
                  <a:pt x="0" y="0"/>
                </a:lnTo>
                <a:lnTo>
                  <a:pt x="0" y="100799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1418850"/>
            <a:ext cx="8089399" cy="366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886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arrotondato 17"/>
          <p:cNvSpPr/>
          <p:nvPr/>
        </p:nvSpPr>
        <p:spPr>
          <a:xfrm>
            <a:off x="76200" y="1447800"/>
            <a:ext cx="4343400" cy="19954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6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INTERVENTI</a:t>
            </a:r>
          </a:p>
          <a:p>
            <a:pPr lvl="0" algn="just">
              <a:lnSpc>
                <a:spcPts val="1200"/>
              </a:lnSpc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Ai sensi art. 5 DI 28/12/2021: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Riqualificazione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energetica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Riqualificazione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antisismica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Eliminazione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barriere architettoniche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Interventi edilizi 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funzionali alle riqualificazioni;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Piscine termali e attrezzature per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attività termali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Interventi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digitalizzazione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Acquisto/rinnovo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arredi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lvl="0" indent="-180975" algn="just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Interventi riguardanti </a:t>
            </a:r>
            <a:r>
              <a:rPr lang="it-IT" sz="12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centri termali, porti turistici, parchi tematici, </a:t>
            </a:r>
            <a:r>
              <a:rPr lang="it-IT" sz="1150" dirty="0">
                <a:solidFill>
                  <a:prstClr val="black"/>
                </a:solidFill>
                <a:latin typeface="Baskerville Old Face" panose="02020602080505020303" pitchFamily="18" charset="0"/>
              </a:rPr>
              <a:t>inclusi parchi acquatici e faunistici.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553998"/>
          </a:xfrm>
        </p:spPr>
        <p:txBody>
          <a:bodyPr/>
          <a:lstStyle/>
          <a:p>
            <a:pPr algn="ctr"/>
            <a:r>
              <a:rPr lang="it-IT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Requisiti, criteri, condizioni: Art. 3 DL 152/2021 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4724400" y="1434644"/>
            <a:ext cx="4191000" cy="20043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SOGGETTI BENEFICIARI</a:t>
            </a:r>
          </a:p>
          <a:p>
            <a:pPr>
              <a:lnSpc>
                <a:spcPts val="1100"/>
              </a:lnSpc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gestori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 e 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proprietari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 di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attività ricettizia 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(art. 1, co. 4 DL 152/2021 e art. 4 DI), di: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alberghiere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agrituristiche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che gestiscono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strutture ricettive all’aria aperta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;</a:t>
            </a:r>
          </a:p>
          <a:p>
            <a:pPr marL="180975" indent="-180975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Imprese comparto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turistico, ricreativo, fieristico e congressuale 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compresi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stabilimenti balneari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complessi termali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porti turistici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, </a:t>
            </a:r>
            <a:r>
              <a:rPr lang="it-IT" sz="1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parchi tematici </a:t>
            </a:r>
            <a:r>
              <a:rPr lang="it-IT" sz="1150" dirty="0">
                <a:solidFill>
                  <a:schemeClr val="tx1"/>
                </a:solidFill>
                <a:latin typeface="Baskerville Old Face" panose="02020602080505020303" pitchFamily="18" charset="0"/>
              </a:rPr>
              <a:t>inclusi parchi acquatici e faunistici.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72311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PNRR: Misura: M1C3, Intervento 4.2.5 Fondo Rotativo imprese (FRI) per il sostegno alla imprese e gli investimenti di sviluppo </a:t>
            </a:r>
          </a:p>
        </p:txBody>
      </p:sp>
      <p:sp>
        <p:nvSpPr>
          <p:cNvPr id="3" name="AutoShape 2" descr="turismo Italia">
            <a:extLst>
              <a:ext uri="{FF2B5EF4-FFF2-40B4-BE49-F238E27FC236}">
                <a16:creationId xmlns:a16="http://schemas.microsoft.com/office/drawing/2014/main" id="{7E525AC8-2C99-4CB4-9413-CCEFD5052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" name="Elemento grafico 3">
            <a:extLst>
              <a:ext uri="{FF2B5EF4-FFF2-40B4-BE49-F238E27FC236}">
                <a16:creationId xmlns:a16="http://schemas.microsoft.com/office/drawing/2014/main" id="{7786C2CA-8A2D-4D6E-9B45-343B593501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76200" y="5739765"/>
            <a:ext cx="2236470" cy="813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Rettangolo arrotondato 17">
            <a:extLst>
              <a:ext uri="{FF2B5EF4-FFF2-40B4-BE49-F238E27FC236}">
                <a16:creationId xmlns:a16="http://schemas.microsoft.com/office/drawing/2014/main" id="{83F09011-1B7A-4287-9CA4-60C7205F2D2F}"/>
              </a:ext>
            </a:extLst>
          </p:cNvPr>
          <p:cNvSpPr/>
          <p:nvPr/>
        </p:nvSpPr>
        <p:spPr>
          <a:xfrm>
            <a:off x="4724400" y="3733800"/>
            <a:ext cx="4191000" cy="20043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6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TERMINI CONCLUSIONE INTERVENTI 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AVVIATI: entro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6 mesi </a:t>
            </a: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Stipula contratto finanziamento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CONCLUSI: entro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30 mesi </a:t>
            </a: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Stipula contratto finanziamento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PROROGA: unica di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max 6 mesi</a:t>
            </a: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;</a:t>
            </a:r>
          </a:p>
          <a:p>
            <a:pPr marL="179388" lvl="0" indent="-179388">
              <a:buFont typeface="Wingdings" panose="05000000000000000000" pitchFamily="2" charset="2"/>
              <a:buChar char="ü"/>
            </a:pPr>
            <a:r>
              <a:rPr lang="it-IT" sz="1100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COMPLETAMENTO: </a:t>
            </a:r>
            <a:r>
              <a:rPr lang="it-IT" sz="11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31 dicembre 2025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1FAFC732-7379-4C00-B768-7C06520E15BB}"/>
              </a:ext>
            </a:extLst>
          </p:cNvPr>
          <p:cNvSpPr/>
          <p:nvPr/>
        </p:nvSpPr>
        <p:spPr>
          <a:xfrm>
            <a:off x="6511434" y="6290846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www.ministeroturismo.gov.it</a:t>
            </a:r>
          </a:p>
        </p:txBody>
      </p:sp>
      <p:sp>
        <p:nvSpPr>
          <p:cNvPr id="11" name="Rettangolo arrotondato 16">
            <a:extLst>
              <a:ext uri="{FF2B5EF4-FFF2-40B4-BE49-F238E27FC236}">
                <a16:creationId xmlns:a16="http://schemas.microsoft.com/office/drawing/2014/main" id="{AA219FF8-17C2-434A-95ED-861E49444802}"/>
              </a:ext>
            </a:extLst>
          </p:cNvPr>
          <p:cNvSpPr/>
          <p:nvPr/>
        </p:nvSpPr>
        <p:spPr>
          <a:xfrm>
            <a:off x="105265" y="3581400"/>
            <a:ext cx="4313277" cy="533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VINCOLI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DNSH non arrecare danno significativo all’ambiente </a:t>
            </a:r>
          </a:p>
        </p:txBody>
      </p:sp>
      <p:sp>
        <p:nvSpPr>
          <p:cNvPr id="13" name="Rettangolo arrotondato 16">
            <a:extLst>
              <a:ext uri="{FF2B5EF4-FFF2-40B4-BE49-F238E27FC236}">
                <a16:creationId xmlns:a16="http://schemas.microsoft.com/office/drawing/2014/main" id="{D78D56D5-6F12-4D76-B2BB-C6E7189AC6B1}"/>
              </a:ext>
            </a:extLst>
          </p:cNvPr>
          <p:cNvSpPr/>
          <p:nvPr/>
        </p:nvSpPr>
        <p:spPr>
          <a:xfrm>
            <a:off x="144214" y="4232141"/>
            <a:ext cx="4274328" cy="1507624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SPESE AMMISSIBILI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quelle necessarie alle finalità degli INTERVENTI (art. 5 DI);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Servizi progettazione (max 2%)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Sistemazione suolo aziendale (max 5%);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Fabbricati, opere murarie (max 50%);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Macchinari, impianti, attrezzature;</a:t>
            </a:r>
          </a:p>
          <a:p>
            <a:pPr marL="179388" indent="-179388">
              <a:buFont typeface="Wingdings" panose="05000000000000000000" pitchFamily="2" charset="2"/>
              <a:buChar char="ü"/>
            </a:pPr>
            <a:r>
              <a:rPr lang="it-IT" sz="12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Spese per la digitalizzazione (max 5%)</a:t>
            </a:r>
          </a:p>
        </p:txBody>
      </p:sp>
    </p:spTree>
    <p:extLst>
      <p:ext uri="{BB962C8B-B14F-4D97-AF65-F5344CB8AC3E}">
        <p14:creationId xmlns:p14="http://schemas.microsoft.com/office/powerpoint/2010/main" val="37102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aborazione 7">
            <a:extLst>
              <a:ext uri="{FF2B5EF4-FFF2-40B4-BE49-F238E27FC236}">
                <a16:creationId xmlns:a16="http://schemas.microsoft.com/office/drawing/2014/main" id="{370073DF-A5CD-42AE-8DAD-31EF9F842EDD}"/>
              </a:ext>
            </a:extLst>
          </p:cNvPr>
          <p:cNvSpPr/>
          <p:nvPr/>
        </p:nvSpPr>
        <p:spPr>
          <a:xfrm>
            <a:off x="348809" y="5578565"/>
            <a:ext cx="1708591" cy="105083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3">
            <a:extLst>
              <a:ext uri="{FF2B5EF4-FFF2-40B4-BE49-F238E27FC236}">
                <a16:creationId xmlns:a16="http://schemas.microsoft.com/office/drawing/2014/main" id="{7786C2CA-8A2D-4D6E-9B45-343B593501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0" y="5693552"/>
            <a:ext cx="2236470" cy="813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6400800" y="6369364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www.ministeroturismo.gov.it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7590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PNRR: Misura: M1C3, Intervento 4.2.5 Fondo Rotativo imprese (FRI) per il sostegno alla imprese e gli investimenti di sviluppo </a:t>
            </a:r>
          </a:p>
        </p:txBody>
      </p:sp>
      <p:sp>
        <p:nvSpPr>
          <p:cNvPr id="3" name="AutoShape 2" descr="turismo Italia">
            <a:extLst>
              <a:ext uri="{FF2B5EF4-FFF2-40B4-BE49-F238E27FC236}">
                <a16:creationId xmlns:a16="http://schemas.microsoft.com/office/drawing/2014/main" id="{7E525AC8-2C99-4CB4-9413-CCEFD5052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Rettangolo arrotondato 15">
            <a:extLst>
              <a:ext uri="{FF2B5EF4-FFF2-40B4-BE49-F238E27FC236}">
                <a16:creationId xmlns:a16="http://schemas.microsoft.com/office/drawing/2014/main" id="{99D257C0-1FE5-47FD-A03C-B219FE9B54BD}"/>
              </a:ext>
            </a:extLst>
          </p:cNvPr>
          <p:cNvSpPr/>
          <p:nvPr/>
        </p:nvSpPr>
        <p:spPr>
          <a:xfrm>
            <a:off x="4572000" y="3429000"/>
            <a:ext cx="4452635" cy="1285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FINANZIAMENTO AGEVOLATO – </a:t>
            </a:r>
            <a:r>
              <a:rPr lang="it-IT" sz="1600" b="1">
                <a:solidFill>
                  <a:srgbClr val="002060"/>
                </a:solidFill>
                <a:latin typeface="Baskerville Old Face" panose="02020602080505020303" pitchFamily="18" charset="0"/>
              </a:rPr>
              <a:t>FRI </a:t>
            </a:r>
            <a:r>
              <a:rPr lang="it-IT" sz="1600" b="1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(durata: min 4 anni/max 15 anni)</a:t>
            </a:r>
          </a:p>
          <a:p>
            <a:pPr algn="ctr">
              <a:lnSpc>
                <a:spcPts val="1900"/>
              </a:lnSpc>
            </a:pPr>
            <a:r>
              <a:rPr lang="it-IT" sz="1600" b="1">
                <a:solidFill>
                  <a:srgbClr val="002060"/>
                </a:solidFill>
                <a:latin typeface="Baskerville Old Face" panose="02020602080505020303" pitchFamily="18" charset="0"/>
              </a:rPr>
              <a:t>(</a:t>
            </a: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Cassa Depositi e Prestiti - CDP)</a:t>
            </a:r>
          </a:p>
          <a:p>
            <a:pPr algn="ctr">
              <a:lnSpc>
                <a:spcPts val="1900"/>
              </a:lnSpc>
            </a:pPr>
            <a:r>
              <a:rPr lang="it-IT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€ 600 Mln </a:t>
            </a:r>
            <a:r>
              <a:rPr lang="it-IT" sz="1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a tasso agevolato: 0,50 % annuo</a:t>
            </a:r>
          </a:p>
        </p:txBody>
      </p:sp>
      <p:sp>
        <p:nvSpPr>
          <p:cNvPr id="24" name="Rettangolo arrotondato 16">
            <a:extLst>
              <a:ext uri="{FF2B5EF4-FFF2-40B4-BE49-F238E27FC236}">
                <a16:creationId xmlns:a16="http://schemas.microsoft.com/office/drawing/2014/main" id="{787A2DA0-F656-43A5-BC0C-C4F4A6F7D0D6}"/>
              </a:ext>
            </a:extLst>
          </p:cNvPr>
          <p:cNvSpPr/>
          <p:nvPr/>
        </p:nvSpPr>
        <p:spPr>
          <a:xfrm>
            <a:off x="240052" y="3434981"/>
            <a:ext cx="4331948" cy="133920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FINANZIAMENTO BANCARIO </a:t>
            </a:r>
          </a:p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(durata: min 4 anni/max 15 anni)</a:t>
            </a:r>
          </a:p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(Associazione Bancaria Italiana - ABI)</a:t>
            </a:r>
          </a:p>
          <a:p>
            <a:pPr algn="ctr">
              <a:lnSpc>
                <a:spcPts val="1900"/>
              </a:lnSpc>
            </a:pPr>
            <a:r>
              <a:rPr lang="it-IT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€ 600 mln </a:t>
            </a:r>
            <a:r>
              <a:rPr lang="it-IT" sz="1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a tasso di mercato</a:t>
            </a:r>
          </a:p>
        </p:txBody>
      </p:sp>
      <p:sp>
        <p:nvSpPr>
          <p:cNvPr id="26" name="Rettangolo arrotondato 16">
            <a:extLst>
              <a:ext uri="{FF2B5EF4-FFF2-40B4-BE49-F238E27FC236}">
                <a16:creationId xmlns:a16="http://schemas.microsoft.com/office/drawing/2014/main" id="{30F03623-B9E1-4000-8291-421164938031}"/>
              </a:ext>
            </a:extLst>
          </p:cNvPr>
          <p:cNvSpPr/>
          <p:nvPr/>
        </p:nvSpPr>
        <p:spPr>
          <a:xfrm>
            <a:off x="240052" y="4769577"/>
            <a:ext cx="8740096" cy="98849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RISERVA DEDICATA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50% interventi di riqualificazione energetica (contributo +finanziamenti) 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tx1"/>
                </a:solidFill>
                <a:latin typeface="Baskerville Old Face" panose="02020602080505020303" pitchFamily="18" charset="0"/>
              </a:rPr>
              <a:t>40% interventi realizzati nelle Regioni Mezzogiorno (Abruzzo, Basilicata, Calabria, Campania, Puglia, Molise, Sardegna, Sicilia) (solo contributo)</a:t>
            </a:r>
          </a:p>
        </p:txBody>
      </p:sp>
      <p:sp>
        <p:nvSpPr>
          <p:cNvPr id="27" name="Rettangolo arrotondato 16">
            <a:extLst>
              <a:ext uri="{FF2B5EF4-FFF2-40B4-BE49-F238E27FC236}">
                <a16:creationId xmlns:a16="http://schemas.microsoft.com/office/drawing/2014/main" id="{908C0309-2C28-4358-A242-59C228C0B92D}"/>
              </a:ext>
            </a:extLst>
          </p:cNvPr>
          <p:cNvSpPr/>
          <p:nvPr/>
        </p:nvSpPr>
        <p:spPr>
          <a:xfrm>
            <a:off x="240053" y="1371600"/>
            <a:ext cx="8741500" cy="6589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PROGRAMMA DI INVESTIMENTO  (IVA esclusa) 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€ 500.000,00 &lt; spese ammissibili&lt; 10 Mln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046EB044-CA53-401C-A235-D8D39849169E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8991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ea typeface="+mj-ea"/>
                <a:cs typeface="Titillium-Semibold"/>
              </a:defRPr>
            </a:lvl1pPr>
          </a:lstStyle>
          <a:p>
            <a:pPr algn="ctr" defTabSz="914400"/>
            <a:r>
              <a:rPr lang="it-IT" sz="3600" b="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Requisiti, criteri, condizioni: Art. 3 DL 152/2021 </a:t>
            </a:r>
            <a:endParaRPr lang="it-IT" sz="3600" b="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6" name="Rettangolo arrotondato 16">
            <a:extLst>
              <a:ext uri="{FF2B5EF4-FFF2-40B4-BE49-F238E27FC236}">
                <a16:creationId xmlns:a16="http://schemas.microsoft.com/office/drawing/2014/main" id="{A37993F4-6C32-4A75-A160-9AB57EB584EB}"/>
              </a:ext>
            </a:extLst>
          </p:cNvPr>
          <p:cNvSpPr/>
          <p:nvPr/>
        </p:nvSpPr>
        <p:spPr>
          <a:xfrm>
            <a:off x="228600" y="2030581"/>
            <a:ext cx="8752952" cy="1401587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CONTRIBUTO DIRETTO (PNRR: Misura: M1C3, Intervento 4.2.5)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€ 180 </a:t>
            </a:r>
            <a:r>
              <a:rPr lang="en-GB" sz="16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Mln</a:t>
            </a:r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(max 35% </a:t>
            </a:r>
            <a:r>
              <a:rPr lang="en-GB" sz="16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Costi</a:t>
            </a:r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ammissibili</a:t>
            </a:r>
            <a:r>
              <a:rPr lang="en-GB" sz="1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)</a:t>
            </a:r>
          </a:p>
          <a:p>
            <a:pPr algn="ctr"/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Nei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limiti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della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spesa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complessiva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:</a:t>
            </a:r>
            <a:endParaRPr lang="en-GB" sz="1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marL="30543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2022 e 2023 	€ 40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Mln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anni;</a:t>
            </a:r>
          </a:p>
          <a:p>
            <a:pPr marL="30543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2024 e 2025	€ 50 </a:t>
            </a:r>
            <a:r>
              <a:rPr lang="en-GB" sz="1600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Mln</a:t>
            </a:r>
            <a:r>
              <a:rPr lang="en-GB" sz="16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anni.</a:t>
            </a:r>
            <a:endParaRPr lang="it-IT" sz="1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aborazione 7">
            <a:extLst>
              <a:ext uri="{FF2B5EF4-FFF2-40B4-BE49-F238E27FC236}">
                <a16:creationId xmlns:a16="http://schemas.microsoft.com/office/drawing/2014/main" id="{370073DF-A5CD-42AE-8DAD-31EF9F842EDD}"/>
              </a:ext>
            </a:extLst>
          </p:cNvPr>
          <p:cNvSpPr/>
          <p:nvPr/>
        </p:nvSpPr>
        <p:spPr>
          <a:xfrm>
            <a:off x="348809" y="5578565"/>
            <a:ext cx="1708591" cy="1050835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Elemento grafico 3">
            <a:extLst>
              <a:ext uri="{FF2B5EF4-FFF2-40B4-BE49-F238E27FC236}">
                <a16:creationId xmlns:a16="http://schemas.microsoft.com/office/drawing/2014/main" id="{7786C2CA-8A2D-4D6E-9B45-343B593501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0" y="5693552"/>
            <a:ext cx="2236470" cy="813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6400800" y="6369364"/>
            <a:ext cx="24801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www.ministeroturismo.gov.it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7590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PNRR: Misura: M1C3, Intervento 4.2.5 Fondo Rotativo imprese (FRI) per il sostegno alla imprese e gli investimenti di sviluppo </a:t>
            </a:r>
          </a:p>
        </p:txBody>
      </p:sp>
      <p:sp>
        <p:nvSpPr>
          <p:cNvPr id="3" name="AutoShape 2" descr="turismo Italia">
            <a:extLst>
              <a:ext uri="{FF2B5EF4-FFF2-40B4-BE49-F238E27FC236}">
                <a16:creationId xmlns:a16="http://schemas.microsoft.com/office/drawing/2014/main" id="{7E525AC8-2C99-4CB4-9413-CCEFD5052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" name="Rettangolo arrotondato 15">
            <a:extLst>
              <a:ext uri="{FF2B5EF4-FFF2-40B4-BE49-F238E27FC236}">
                <a16:creationId xmlns:a16="http://schemas.microsoft.com/office/drawing/2014/main" id="{99D257C0-1FE5-47FD-A03C-B219FE9B54BD}"/>
              </a:ext>
            </a:extLst>
          </p:cNvPr>
          <p:cNvSpPr/>
          <p:nvPr/>
        </p:nvSpPr>
        <p:spPr>
          <a:xfrm>
            <a:off x="1965825" y="3429000"/>
            <a:ext cx="4255905" cy="32003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Zona c):</a:t>
            </a:r>
          </a:p>
          <a:p>
            <a:pPr>
              <a:lnSpc>
                <a:spcPts val="1400"/>
              </a:lnSpc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per la quota parte del territorio come individuato nei limiti dell’Allegato-Aiuto di Stato SA 101134 (2021/N) Italia, all’interno delle seguenti regioni: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Piemonte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Valle d’Aosta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Liguria                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Lombardia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Veneto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Friuli Venezia Giulia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Emilia Romagna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Toscana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Umbria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Marche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Lazio</a:t>
            </a:r>
          </a:p>
          <a:p>
            <a:pPr marL="1347788" indent="-285750">
              <a:lnSpc>
                <a:spcPts val="1400"/>
              </a:lnSpc>
              <a:buFont typeface="Wingdings" panose="05000000000000000000" pitchFamily="2" charset="2"/>
              <a:buChar char="ü"/>
            </a:pPr>
            <a:r>
              <a:rPr lang="it-IT" sz="13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Abruzzo</a:t>
            </a:r>
          </a:p>
          <a:p>
            <a:pPr marL="285750" indent="-285750" algn="ctr">
              <a:lnSpc>
                <a:spcPts val="1900"/>
              </a:lnSpc>
              <a:buFont typeface="Wingdings" panose="05000000000000000000" pitchFamily="2" charset="2"/>
              <a:buChar char="ü"/>
            </a:pPr>
            <a:endParaRPr lang="it-IT" sz="1600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4" name="Rettangolo arrotondato 16">
            <a:extLst>
              <a:ext uri="{FF2B5EF4-FFF2-40B4-BE49-F238E27FC236}">
                <a16:creationId xmlns:a16="http://schemas.microsoft.com/office/drawing/2014/main" id="{787A2DA0-F656-43A5-BC0C-C4F4A6F7D0D6}"/>
              </a:ext>
            </a:extLst>
          </p:cNvPr>
          <p:cNvSpPr/>
          <p:nvPr/>
        </p:nvSpPr>
        <p:spPr>
          <a:xfrm>
            <a:off x="75750" y="3429000"/>
            <a:ext cx="1814325" cy="24024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Zona a):</a:t>
            </a:r>
          </a:p>
          <a:p>
            <a:pPr marL="442913" indent="-179388">
              <a:lnSpc>
                <a:spcPts val="700"/>
              </a:lnSpc>
              <a:buFont typeface="Wingdings" panose="05000000000000000000" pitchFamily="2" charset="2"/>
              <a:buChar char="ü"/>
            </a:pPr>
            <a:endParaRPr lang="it-IT" sz="1400" dirty="0">
              <a:solidFill>
                <a:schemeClr val="tx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Molise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Campania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Puglia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Basilicata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Calabria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Sicilia</a:t>
            </a:r>
          </a:p>
          <a:p>
            <a:pPr marL="442913" indent="-179388">
              <a:lnSpc>
                <a:spcPts val="1500"/>
              </a:lnSpc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Sardegna</a:t>
            </a:r>
          </a:p>
        </p:txBody>
      </p:sp>
      <p:sp>
        <p:nvSpPr>
          <p:cNvPr id="18" name="Titolo 1">
            <a:extLst>
              <a:ext uri="{FF2B5EF4-FFF2-40B4-BE49-F238E27FC236}">
                <a16:creationId xmlns:a16="http://schemas.microsoft.com/office/drawing/2014/main" id="{046EB044-CA53-401C-A235-D8D39849169E}"/>
              </a:ext>
            </a:extLst>
          </p:cNvPr>
          <p:cNvSpPr txBox="1">
            <a:spLocks/>
          </p:cNvSpPr>
          <p:nvPr/>
        </p:nvSpPr>
        <p:spPr>
          <a:xfrm>
            <a:off x="76200" y="228600"/>
            <a:ext cx="8991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Titillium-Semibold"/>
                <a:ea typeface="+mj-ea"/>
                <a:cs typeface="Titillium-Semibold"/>
              </a:defRPr>
            </a:lvl1pPr>
          </a:lstStyle>
          <a:p>
            <a:pPr algn="ctr" defTabSz="914400"/>
            <a:r>
              <a:rPr lang="it-IT" sz="3600" b="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Requisiti, criteri, condizioni: Art. 3 DL 152/2021 </a:t>
            </a:r>
            <a:endParaRPr lang="it-IT" sz="3600" b="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19" name="Rettangolo arrotondato 17">
            <a:extLst>
              <a:ext uri="{FF2B5EF4-FFF2-40B4-BE49-F238E27FC236}">
                <a16:creationId xmlns:a16="http://schemas.microsoft.com/office/drawing/2014/main" id="{2E3C51AC-E636-4996-90DE-02344C656DBF}"/>
              </a:ext>
            </a:extLst>
          </p:cNvPr>
          <p:cNvSpPr/>
          <p:nvPr/>
        </p:nvSpPr>
        <p:spPr>
          <a:xfrm>
            <a:off x="76200" y="1371601"/>
            <a:ext cx="8991600" cy="2057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300"/>
              </a:lnSpc>
            </a:pPr>
            <a:r>
              <a:rPr lang="it-IT" sz="1600" b="1" dirty="0">
                <a:ln w="0"/>
                <a:solidFill>
                  <a:schemeClr val="tx2">
                    <a:lumMod val="75000"/>
                  </a:schemeClr>
                </a:solidFill>
                <a:latin typeface="Baskerville Old Face" panose="02020602080505020303" pitchFamily="18" charset="0"/>
              </a:rPr>
              <a:t>PARAMETRI ACCESSO CONTRIBUTO DIRETTO NEI LIMITI AIUTI DI STATO</a:t>
            </a:r>
          </a:p>
          <a:p>
            <a:pPr marL="177800" lvl="0" algn="just">
              <a:lnSpc>
                <a:spcPts val="1600"/>
              </a:lnSpc>
              <a:tabLst>
                <a:tab pos="2508250" algn="ctr"/>
                <a:tab pos="6099175" algn="ctr"/>
              </a:tabLst>
            </a:pPr>
            <a:r>
              <a:rPr lang="it-IT" sz="1300" b="1" i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	</a:t>
            </a:r>
            <a:r>
              <a:rPr lang="it-IT" sz="1300" b="1" i="1" dirty="0">
                <a:solidFill>
                  <a:schemeClr val="tx1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Dimensione dell’impresa</a:t>
            </a:r>
            <a:r>
              <a:rPr lang="it-IT" sz="1300" b="1" i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	</a:t>
            </a:r>
            <a:r>
              <a:rPr lang="it-IT" sz="1300" b="1" i="1" dirty="0">
                <a:solidFill>
                  <a:prstClr val="black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Collocazione territoriale</a:t>
            </a:r>
          </a:p>
          <a:p>
            <a:pPr marL="715963" indent="-179388" algn="just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ai sensi dell’art. 14 Regolamento GBER - Regolamento UE 651/2014 e Carta degli Aiuti di Stato (deroga ex art. 107, par. 3, TFUE sono previste le seguenti % max:</a:t>
            </a:r>
          </a:p>
          <a:p>
            <a:pPr marL="895350" indent="-179388" algn="just">
              <a:lnSpc>
                <a:spcPts val="1600"/>
              </a:lnSpc>
              <a:buFont typeface="Wingdings" panose="05000000000000000000" pitchFamily="2" charset="2"/>
              <a:buChar char="§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lett. a) (cd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Zona a)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 </a:t>
            </a:r>
            <a:r>
              <a:rPr lang="it-IT" sz="13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30% imprese MICRO; 23% imprese PICCOLE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; 18% imprese MEDIE; 10% IMPRESE GRANDI </a:t>
            </a:r>
          </a:p>
          <a:p>
            <a:pPr marL="895350" indent="-179388" algn="just">
              <a:lnSpc>
                <a:spcPts val="1600"/>
              </a:lnSpc>
              <a:buFont typeface="Wingdings" panose="05000000000000000000" pitchFamily="2" charset="2"/>
              <a:buChar char="§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lett. c) (cd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Zona c)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 </a:t>
            </a:r>
            <a:r>
              <a:rPr lang="it-IT" sz="13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25% imprese MICRO; 20% imprese PICCOLE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; 15% imprese MEDIE;  5% IMPRESE GRANDI </a:t>
            </a:r>
            <a:endParaRPr lang="it-IT" sz="1300" dirty="0">
              <a:solidFill>
                <a:prstClr val="black"/>
              </a:solidFill>
              <a:latin typeface="Baskerville Old Face" panose="02020602080505020303" pitchFamily="18" charset="0"/>
            </a:endParaRPr>
          </a:p>
          <a:p>
            <a:pPr marL="715963" lvl="1" indent="-179388" algn="just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ai sensi dell’art. 17 Regolamento GBER - Regolamento UE 651/2014 per le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restanti Aree del territorio nazionale 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sono previste le seguenti % max:</a:t>
            </a:r>
          </a:p>
          <a:p>
            <a:pPr marL="895350" lvl="1" indent="-179388" algn="just">
              <a:lnSpc>
                <a:spcPts val="1600"/>
              </a:lnSpc>
              <a:buFont typeface="Wingdings" panose="05000000000000000000" pitchFamily="2" charset="2"/>
              <a:buChar char="§"/>
            </a:pPr>
            <a:r>
              <a:rPr lang="it-IT" sz="1300" u="sng" dirty="0">
                <a:solidFill>
                  <a:prstClr val="black"/>
                </a:solidFill>
                <a:latin typeface="Baskerville Old Face" panose="02020602080505020303" pitchFamily="18" charset="0"/>
              </a:rPr>
              <a:t>per le sole PMI</a:t>
            </a:r>
            <a:r>
              <a:rPr lang="it-IT" sz="1300" dirty="0">
                <a:solidFill>
                  <a:prstClr val="black"/>
                </a:solidFill>
                <a:latin typeface="Baskerville Old Face" panose="02020602080505020303" pitchFamily="18" charset="0"/>
              </a:rPr>
              <a:t>: </a:t>
            </a:r>
            <a:r>
              <a:rPr lang="it-IT" sz="1300" b="1" dirty="0">
                <a:solidFill>
                  <a:prstClr val="black"/>
                </a:solidFill>
                <a:latin typeface="Baskerville Old Face" panose="02020602080505020303" pitchFamily="18" charset="0"/>
              </a:rPr>
              <a:t>15% imprese MICRO e PICCOLE; 5% MEDIE</a:t>
            </a:r>
          </a:p>
        </p:txBody>
      </p:sp>
      <p:sp>
        <p:nvSpPr>
          <p:cNvPr id="13" name="Rettangolo arrotondato 15">
            <a:extLst>
              <a:ext uri="{FF2B5EF4-FFF2-40B4-BE49-F238E27FC236}">
                <a16:creationId xmlns:a16="http://schemas.microsoft.com/office/drawing/2014/main" id="{F697E3FE-037E-4F81-8662-422D8FDE2095}"/>
              </a:ext>
            </a:extLst>
          </p:cNvPr>
          <p:cNvSpPr/>
          <p:nvPr/>
        </p:nvSpPr>
        <p:spPr>
          <a:xfrm>
            <a:off x="6315793" y="3429000"/>
            <a:ext cx="2599607" cy="244950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it-IT" sz="16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restanti Aree del territorio nazionale:</a:t>
            </a:r>
          </a:p>
          <a:p>
            <a:pPr algn="ctr">
              <a:lnSpc>
                <a:spcPts val="1900"/>
              </a:lnSpc>
            </a:pPr>
            <a:r>
              <a:rPr lang="it-IT" sz="16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per le sole PMI</a:t>
            </a:r>
          </a:p>
        </p:txBody>
      </p:sp>
    </p:spTree>
    <p:extLst>
      <p:ext uri="{BB962C8B-B14F-4D97-AF65-F5344CB8AC3E}">
        <p14:creationId xmlns:p14="http://schemas.microsoft.com/office/powerpoint/2010/main" val="10796282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_x0020_Approvazione_x0020_Direzione xmlns="3c5d6bd3-7c05-4de2-9a3a-2df53d797d57" xsi:nil="true"/>
    <Anteprima_x0020_News xmlns="$ListId:Circ;" xsi:nil="true"/>
    <Descrizione_x0020_estesa xmlns="2d2ac0f6-f1ba-42ac-bc6d-2dec6b81bd22" xsi:nil="true"/>
    <Responsabile_x0020_Reparto xmlns="e00d372c-24fe-4ce0-803c-b6187f4ec46c">
      <UserInfo>
        <DisplayName/>
        <AccountId xsi:nil="true"/>
        <AccountType/>
      </UserInfo>
    </Responsabile_x0020_Reparto>
    <Numero xmlns="3f01b547-e4e8-474c-b1a6-851fe388f69e" xsi:nil="true"/>
    <Approvata xmlns="e00d372c-24fe-4ce0-803c-b6187f4ec46c">false</Approvata>
    <Richiedente_x0020_App_x0020_Resp xmlns="3c5d6bd3-7c05-4de2-9a3a-2df53d797d57">
      <UserInfo>
        <DisplayName/>
        <AccountId xsi:nil="true"/>
        <AccountType/>
      </UserInfo>
    </Richiedente_x0020_App_x0020_Resp>
    <IconOverlay xmlns="http://schemas.microsoft.com/sharepoint/v4" xsi:nil="true"/>
    <Descrizione_x0020_breve xmlns="2d2ac0f6-f1ba-42ac-bc6d-2dec6b81bd22" xsi:nil="true"/>
    <Oggetto xmlns="2d2ac0f6-f1ba-42ac-bc6d-2dec6b81bd22" xsi:nil="true"/>
    <Data_x0020_Approvazione_x0020_Direzione xmlns="2d2ac0f6-f1ba-42ac-bc6d-2dec6b81bd22" xsi:nil="true"/>
    <Esito_x0020_Approvazione_x0020_Resp xmlns="3f01b547-e4e8-474c-b1a6-851fe388f69e" xsi:nil="true"/>
    <Num_x0020_Protocollo xmlns="$ListId:Circ;" xsi:nil="true"/>
    <Approvatore_x0020_II_x0020_livello xmlns="2d2ac0f6-f1ba-42ac-bc6d-2dec6b81bd22">
      <UserInfo>
        <DisplayName/>
        <AccountId xsi:nil="true"/>
        <AccountType/>
      </UserInfo>
    </Approvatore_x0020_II_x0020_livello>
    <TaxCatchAll xmlns="dd2003e8-ee4e-4182-9e66-4c90256c9f25"/>
    <Pagina xmlns="e00d372c-24fe-4ce0-803c-b6187f4ec46c" xsi:nil="true"/>
    <Tipo_x0020_File xmlns="e00d372c-24fe-4ce0-803c-b6187f4ec46c">Allegato</Tipo_x0020_File>
    <Esito_x0020_Approvazione_x0020_Direzione xmlns="3c5d6bd3-7c05-4de2-9a3a-2df53d797d57" xsi:nil="true"/>
    <Pubblicato xmlns="$ListId:Circ;">false</Pubblicato>
    <Resp_x0020_Approvazione xmlns="3f01b547-e4e8-474c-b1a6-851fe388f69e">
      <UserInfo>
        <DisplayName/>
        <AccountId xsi:nil="true"/>
        <AccountType/>
      </UserInfo>
    </Resp_x0020_Approvazione>
    <Data_x0020_Approvazione xmlns="3f01b547-e4e8-474c-b1a6-851fe388f69e" xsi:nil="true"/>
    <Note_x0020_Responsabile xmlns="3f01b547-e4e8-474c-b1a6-851fe388f69e" xsi:nil="true"/>
    <_dlc_DocId xmlns="dd2003e8-ee4e-4182-9e66-4c90256c9f25">FEDERALB-233-33812</_dlc_DocId>
    <_dlc_DocIdUrl xmlns="dd2003e8-ee4e-4182-9e66-4c90256c9f25">
      <Url>https://intranet.federalberghi.it/pubblicazioni/_layouts/15/DocIdRedir.aspx?ID=FEDERALB-233-33812</Url>
      <Description>FEDERALB-233-33812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C1C9B42315A743854A916ED404DEC6" ma:contentTypeVersion="60" ma:contentTypeDescription="Creare un nuovo documento." ma:contentTypeScope="" ma:versionID="d1f4bcb693115bd1fc2e2c9a2e75a0bb">
  <xsd:schema xmlns:xsd="http://www.w3.org/2001/XMLSchema" xmlns:xs="http://www.w3.org/2001/XMLSchema" xmlns:p="http://schemas.microsoft.com/office/2006/metadata/properties" xmlns:ns2="e00d372c-24fe-4ce0-803c-b6187f4ec46c" xmlns:ns3="dd2003e8-ee4e-4182-9e66-4c90256c9f25" xmlns:ns4="2d2ac0f6-f1ba-42ac-bc6d-2dec6b81bd22" xmlns:ns5="http://schemas.microsoft.com/sharepoint/v4" xmlns:ns6="3f01b547-e4e8-474c-b1a6-851fe388f69e" xmlns:ns7="3c5d6bd3-7c05-4de2-9a3a-2df53d797d57" xmlns:ns8="$ListId:Circ;" targetNamespace="http://schemas.microsoft.com/office/2006/metadata/properties" ma:root="true" ma:fieldsID="c0301f0a2b9cc4f29c3b3bf306bef4c9" ns2:_="" ns3:_="" ns4:_="" ns5:_="" ns6:_="" ns7:_="" ns8:_="">
    <xsd:import namespace="e00d372c-24fe-4ce0-803c-b6187f4ec46c"/>
    <xsd:import namespace="dd2003e8-ee4e-4182-9e66-4c90256c9f25"/>
    <xsd:import namespace="2d2ac0f6-f1ba-42ac-bc6d-2dec6b81bd22"/>
    <xsd:import namespace="http://schemas.microsoft.com/sharepoint/v4"/>
    <xsd:import namespace="3f01b547-e4e8-474c-b1a6-851fe388f69e"/>
    <xsd:import namespace="3c5d6bd3-7c05-4de2-9a3a-2df53d797d57"/>
    <xsd:import namespace="$ListId:Circ;"/>
    <xsd:element name="properties">
      <xsd:complexType>
        <xsd:sequence>
          <xsd:element name="documentManagement">
            <xsd:complexType>
              <xsd:all>
                <xsd:element ref="ns2:Tipo_x0020_File" minOccurs="0"/>
                <xsd:element ref="ns3:_dlc_DocId" minOccurs="0"/>
                <xsd:element ref="ns3:_dlc_DocIdUrl" minOccurs="0"/>
                <xsd:element ref="ns3:_dlc_DocIdPersistId" minOccurs="0"/>
                <xsd:element ref="ns4:Descrizione_x0020_breve" minOccurs="0"/>
                <xsd:element ref="ns4:Descrizione_x0020_estesa" minOccurs="0"/>
                <xsd:element ref="ns5:IconOverlay" minOccurs="0"/>
                <xsd:element ref="ns3:TaxCatchAll" minOccurs="0"/>
                <xsd:element ref="ns3:TaxCatchAllLabel" minOccurs="0"/>
                <xsd:element ref="ns6:Resp_x0020_Approvazione" minOccurs="0"/>
                <xsd:element ref="ns6:Data_x0020_Approvazione" minOccurs="0"/>
                <xsd:element ref="ns6:Numero" minOccurs="0"/>
                <xsd:element ref="ns6:Esito_x0020_Approvazione_x0020_Resp" minOccurs="0"/>
                <xsd:element ref="ns6:Note_x0020_Responsabile" minOccurs="0"/>
                <xsd:element ref="ns4:Oggetto" minOccurs="0"/>
                <xsd:element ref="ns4:Data_x0020_Approvazione_x0020_Direzione" minOccurs="0"/>
                <xsd:element ref="ns4:Approvatore_x0020_II_x0020_livello" minOccurs="0"/>
                <xsd:element ref="ns7:Esito_x0020_Approvazione_x0020_Direzione" minOccurs="0"/>
                <xsd:element ref="ns7:Richiedente_x0020_App_x0020_Resp" minOccurs="0"/>
                <xsd:element ref="ns7:Note_x0020_Approvazione_x0020_Direzione" minOccurs="0"/>
                <xsd:element ref="ns8:Num_x0020_Protocollo" minOccurs="0"/>
                <xsd:element ref="ns8:Anteprima_x0020_News" minOccurs="0"/>
                <xsd:element ref="ns2:Responsabile_x0020_Reparto" minOccurs="0"/>
                <xsd:element ref="ns2:Pagina" minOccurs="0"/>
                <xsd:element ref="ns8:Pubblicato" minOccurs="0"/>
                <xsd:element ref="ns2:Approv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0d372c-24fe-4ce0-803c-b6187f4ec46c" elementFormDefault="qualified">
    <xsd:import namespace="http://schemas.microsoft.com/office/2006/documentManagement/types"/>
    <xsd:import namespace="http://schemas.microsoft.com/office/infopath/2007/PartnerControls"/>
    <xsd:element name="Tipo_x0020_File" ma:index="2" nillable="true" ma:displayName="Tipo File" ma:default="Allegato" ma:format="Dropdown" ma:internalName="Tipo_x0020_File">
      <xsd:simpleType>
        <xsd:restriction base="dms:Choice">
          <xsd:enumeration value="Documento"/>
          <xsd:enumeration value="Allegato"/>
        </xsd:restriction>
      </xsd:simpleType>
    </xsd:element>
    <xsd:element name="Responsabile_x0020_Reparto" ma:index="32" nillable="true" ma:displayName="Responsabile Reparto" ma:hidden="true" ma:list="UserInfo" ma:SharePointGroup="0" ma:internalName="Responsabile_x0020_Repart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gina" ma:index="33" nillable="true" ma:displayName="Pagina" ma:hidden="true" ma:internalName="Pagina" ma:readOnly="false">
      <xsd:simpleType>
        <xsd:restriction base="dms:Text">
          <xsd:maxLength value="255"/>
        </xsd:restriction>
      </xsd:simpleType>
    </xsd:element>
    <xsd:element name="Approvata" ma:index="35" nillable="true" ma:displayName="Approvata" ma:default="0" ma:internalName="Approv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003e8-ee4e-4182-9e66-4c90256c9f25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8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Salva ID in modo permanente" ma:description="Mantenere ID all'aggiunta." ma:hidden="true" ma:internalName="_dlc_DocIdPersistId" ma:readOnly="true">
      <xsd:simpleType>
        <xsd:restriction base="dms:Boolean"/>
      </xsd:simpleType>
    </xsd:element>
    <xsd:element name="TaxCatchAll" ma:index="14" nillable="true" ma:displayName="Colonna per tutti i valori di tassonomia" ma:hidden="true" ma:list="{70f68d7f-1625-4f2d-a060-310654ca9bca}" ma:internalName="TaxCatchAll" ma:showField="CatchAllData" ma:web="dd2003e8-ee4e-4182-9e66-4c90256c9f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Colonna per tutti i valori di tassonomia1" ma:hidden="true" ma:list="{70f68d7f-1625-4f2d-a060-310654ca9bca}" ma:internalName="TaxCatchAllLabel" ma:readOnly="true" ma:showField="CatchAllDataLabel" ma:web="dd2003e8-ee4e-4182-9e66-4c90256c9f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ac0f6-f1ba-42ac-bc6d-2dec6b81bd22" elementFormDefault="qualified">
    <xsd:import namespace="http://schemas.microsoft.com/office/2006/documentManagement/types"/>
    <xsd:import namespace="http://schemas.microsoft.com/office/infopath/2007/PartnerControls"/>
    <xsd:element name="Descrizione_x0020_breve" ma:index="10" nillable="true" ma:displayName="Titolo_new" ma:description="Questo sarà il titolo visibile sul sito web." ma:hidden="true" ma:internalName="Descrizione_x0020_breve" ma:readOnly="false">
      <xsd:simpleType>
        <xsd:restriction base="dms:Text">
          <xsd:maxLength value="255"/>
        </xsd:restriction>
      </xsd:simpleType>
    </xsd:element>
    <xsd:element name="Descrizione_x0020_estesa" ma:index="11" nillable="true" ma:displayName="Testo" ma:description="Questa sarà la descrizione della news visibile sul sito web." ma:hidden="true" ma:internalName="Descrizione_x0020_estesa" ma:readOnly="false">
      <xsd:simpleType>
        <xsd:restriction base="dms:Note"/>
      </xsd:simpleType>
    </xsd:element>
    <xsd:element name="Oggetto" ma:index="21" nillable="true" ma:displayName="Oggetto" ma:hidden="true" ma:internalName="Oggetto" ma:readOnly="false">
      <xsd:simpleType>
        <xsd:restriction base="dms:Text">
          <xsd:maxLength value="255"/>
        </xsd:restriction>
      </xsd:simpleType>
    </xsd:element>
    <xsd:element name="Data_x0020_Approvazione_x0020_Direzione" ma:index="22" nillable="true" ma:displayName="Data Approvazione II livello" ma:format="DateOnly" ma:hidden="true" ma:internalName="Data_x0020_Approvazione_x0020_Direzione" ma:readOnly="false">
      <xsd:simpleType>
        <xsd:restriction base="dms:DateTime"/>
      </xsd:simpleType>
    </xsd:element>
    <xsd:element name="Approvatore_x0020_II_x0020_livello" ma:index="23" nillable="true" ma:displayName="Approvazione II livello di" ma:hidden="true" ma:list="UserInfo" ma:SharePointGroup="0" ma:internalName="Approvatore_x0020_II_x0020_livell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1b547-e4e8-474c-b1a6-851fe388f69e" elementFormDefault="qualified">
    <xsd:import namespace="http://schemas.microsoft.com/office/2006/documentManagement/types"/>
    <xsd:import namespace="http://schemas.microsoft.com/office/infopath/2007/PartnerControls"/>
    <xsd:element name="Resp_x0020_Approvazione" ma:index="16" nillable="true" ma:displayName="Approvazione I livello di" ma:hidden="true" ma:list="UserInfo" ma:SharePointGroup="0" ma:internalName="Resp_x0020_Approvazion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a_x0020_Approvazione" ma:index="17" nillable="true" ma:displayName="Data Approvazione I livello" ma:format="DateOnly" ma:hidden="true" ma:internalName="Data_x0020_Approvazione" ma:readOnly="false">
      <xsd:simpleType>
        <xsd:restriction base="dms:DateTime"/>
      </xsd:simpleType>
    </xsd:element>
    <xsd:element name="Numero" ma:index="18" nillable="true" ma:displayName="Numero Circolare" ma:description="Campo riservato alla segreteria." ma:hidden="true" ma:internalName="Numero" ma:readOnly="false">
      <xsd:simpleType>
        <xsd:restriction base="dms:Number"/>
      </xsd:simpleType>
    </xsd:element>
    <xsd:element name="Esito_x0020_Approvazione_x0020_Resp" ma:index="19" nillable="true" ma:displayName="Esito Approvazione I livello" ma:format="Dropdown" ma:hidden="true" ma:internalName="Esito_x0020_Approvazione_x0020_Resp" ma:readOnly="false">
      <xsd:simpleType>
        <xsd:restriction base="dms:Choice">
          <xsd:enumeration value="In attesa di approvazione"/>
          <xsd:enumeration value="Approvata"/>
          <xsd:enumeration value="Da Modificare"/>
        </xsd:restriction>
      </xsd:simpleType>
    </xsd:element>
    <xsd:element name="Note_x0020_Responsabile" ma:index="20" nillable="true" ma:displayName="Note Approvazione I livello" ma:hidden="true" ma:internalName="Note_x0020_Responsabile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5d6bd3-7c05-4de2-9a3a-2df53d797d57" elementFormDefault="qualified">
    <xsd:import namespace="http://schemas.microsoft.com/office/2006/documentManagement/types"/>
    <xsd:import namespace="http://schemas.microsoft.com/office/infopath/2007/PartnerControls"/>
    <xsd:element name="Esito_x0020_Approvazione_x0020_Direzione" ma:index="24" nillable="true" ma:displayName="Esito Approvazione II livello" ma:format="Dropdown" ma:hidden="true" ma:internalName="Esito_x0020_Approvazione_x0020_Direzione" ma:readOnly="false">
      <xsd:simpleType>
        <xsd:restriction base="dms:Choice">
          <xsd:enumeration value="In attesa di approvazione"/>
          <xsd:enumeration value="Approvata"/>
          <xsd:enumeration value="Da Modificare"/>
        </xsd:restriction>
      </xsd:simpleType>
    </xsd:element>
    <xsd:element name="Richiedente_x0020_App_x0020_Resp" ma:index="25" nillable="true" ma:displayName="Richiedente App Resp" ma:hidden="true" ma:list="UserInfo" ma:SharePointGroup="0" ma:internalName="Richiedente_x0020_App_x0020_Resp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ote_x0020_Approvazione_x0020_Direzione" ma:index="26" nillable="true" ma:displayName="Note Approvazione II livello" ma:hidden="true" ma:internalName="Note_x0020_Approvazione_x0020_Direzione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Circ;" elementFormDefault="qualified">
    <xsd:import namespace="http://schemas.microsoft.com/office/2006/documentManagement/types"/>
    <xsd:import namespace="http://schemas.microsoft.com/office/infopath/2007/PartnerControls"/>
    <xsd:element name="Num_x0020_Protocollo" ma:index="27" nillable="true" ma:displayName="Numero Protocollo" ma:description="Campo riservato alla segreteria." ma:hidden="true" ma:internalName="Num_x0020_Protocollo" ma:readOnly="false">
      <xsd:simpleType>
        <xsd:restriction base="dms:Number"/>
      </xsd:simpleType>
    </xsd:element>
    <xsd:element name="Anteprima_x0020_News" ma:index="28" nillable="true" ma:displayName="Anteprima" ma:hidden="true" ma:internalName="Anteprima_x0020_News" ma:readOnly="false">
      <xsd:simpleType>
        <xsd:restriction base="dms:Note"/>
      </xsd:simpleType>
    </xsd:element>
    <xsd:element name="Pubblicato" ma:index="34" nillable="true" ma:displayName="Pubblicato" ma:default="0" ma:description="Campo riservato alla segreteria.&#10;Selezionare tale campo se la circolare deve essere pubblicata sul sito web. &#10;Indicare anche la data/ora di pubblicazione." ma:internalName="Pubblicato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1" ma:displayName="Tipo di contenuto"/>
        <xsd:element ref="dc:title" minOccurs="0" maxOccurs="1" ma:index="1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09BA9B-2264-4411-980E-91F13ACDECC4}">
  <ds:schemaRefs>
    <ds:schemaRef ds:uri="http://schemas.microsoft.com/office/2006/metadata/properties"/>
    <ds:schemaRef ds:uri="http://schemas.microsoft.com/office/infopath/2007/PartnerControls"/>
    <ds:schemaRef ds:uri="3c5d6bd3-7c05-4de2-9a3a-2df53d797d57"/>
    <ds:schemaRef ds:uri="$ListId:Circ;"/>
    <ds:schemaRef ds:uri="2d2ac0f6-f1ba-42ac-bc6d-2dec6b81bd22"/>
    <ds:schemaRef ds:uri="e00d372c-24fe-4ce0-803c-b6187f4ec46c"/>
    <ds:schemaRef ds:uri="3f01b547-e4e8-474c-b1a6-851fe388f69e"/>
    <ds:schemaRef ds:uri="http://schemas.microsoft.com/sharepoint/v4"/>
    <ds:schemaRef ds:uri="dd2003e8-ee4e-4182-9e66-4c90256c9f25"/>
  </ds:schemaRefs>
</ds:datastoreItem>
</file>

<file path=customXml/itemProps2.xml><?xml version="1.0" encoding="utf-8"?>
<ds:datastoreItem xmlns:ds="http://schemas.openxmlformats.org/officeDocument/2006/customXml" ds:itemID="{AA0E0751-C0AF-4A47-AA3F-F62FE4393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32D45D-11D8-4428-AC28-89AA521DB35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CA23CA5-CE86-476B-A3E0-30AA7E0055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0d372c-24fe-4ce0-803c-b6187f4ec46c"/>
    <ds:schemaRef ds:uri="dd2003e8-ee4e-4182-9e66-4c90256c9f25"/>
    <ds:schemaRef ds:uri="2d2ac0f6-f1ba-42ac-bc6d-2dec6b81bd22"/>
    <ds:schemaRef ds:uri="http://schemas.microsoft.com/sharepoint/v4"/>
    <ds:schemaRef ds:uri="3f01b547-e4e8-474c-b1a6-851fe388f69e"/>
    <ds:schemaRef ds:uri="3c5d6bd3-7c05-4de2-9a3a-2df53d797d57"/>
    <ds:schemaRef ds:uri="$ListId:Circ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717</Words>
  <Application>Microsoft Office PowerPoint</Application>
  <PresentationFormat>Presentazione su schermo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Baskerville Old Face</vt:lpstr>
      <vt:lpstr>Calibri</vt:lpstr>
      <vt:lpstr>Titillium-Semibold</vt:lpstr>
      <vt:lpstr>Wingdings</vt:lpstr>
      <vt:lpstr>1_Office Theme</vt:lpstr>
      <vt:lpstr>Requisiti, criteri, condizioni: Art. 3 DL 152/2021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 PPT LOREM IPSUM SIT DOLOR Sottotitolo presentazione ppt lorem ipsum sit</dc:title>
  <dc:creator>Garofalo Maria Simona</dc:creator>
  <cp:lastModifiedBy>Cristina Rezzi</cp:lastModifiedBy>
  <cp:revision>169</cp:revision>
  <cp:lastPrinted>2022-04-05T15:37:12Z</cp:lastPrinted>
  <dcterms:created xsi:type="dcterms:W3CDTF">2016-10-26T12:45:02Z</dcterms:created>
  <dcterms:modified xsi:type="dcterms:W3CDTF">2022-04-21T08:05:56Z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2016-10-26T00:00:00Z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2016-10-26T00:00:00Z</vt:filetime>
  </property>
  <property fmtid="{D5CDD505-2E9C-101B-9397-08002B2CF9AE}" pid="5" name="ContentTypeId">
    <vt:lpwstr>0x010100B9C1C9B42315A743854A916ED404DEC6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_dlc_DocIdItemGuid">
    <vt:lpwstr>87dadad6-897c-4240-8d8c-ac4c87c7dc6a</vt:lpwstr>
  </property>
</Properties>
</file>